
<file path=[Content_Types].xml><?xml version="1.0" encoding="utf-8"?>
<Types xmlns="http://schemas.openxmlformats.org/package/2006/content-types"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21.jpeg" ContentType="image/jpe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23.png" ContentType="image/png"/>
  <Override PartName="/ppt/media/image58.png" ContentType="image/png"/>
  <Override PartName="/ppt/media/image8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46.jpeg" ContentType="image/jpe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6.png" ContentType="image/png"/>
  <Override PartName="/ppt/media/image6.png" ContentType="image/png"/>
  <Override PartName="/ppt/media/image44.jpeg" ContentType="image/jpeg"/>
  <Override PartName="/ppt/media/image11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2.jpeg" ContentType="image/jpeg"/>
  <Override PartName="/ppt/media/image16.jpeg" ContentType="image/jpeg"/>
  <Override PartName="/ppt/media/image43.png" ContentType="image/png"/>
  <Override PartName="/ppt/media/image45.png" ContentType="image/png"/>
  <Override PartName="/ppt/media/image47.png" ContentType="image/png"/>
  <Override PartName="/ppt/slideLayouts/_rels/slideLayout4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337520" y="4629960"/>
            <a:ext cx="95400" cy="95040"/>
          </a:xfrm>
          <a:prstGeom prst="ellipse">
            <a:avLst/>
          </a:prstGeom>
          <a:solidFill>
            <a:schemeClr val="accent1"/>
          </a:solidFill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790400" y="4182480"/>
            <a:ext cx="95400" cy="95040"/>
          </a:xfrm>
          <a:prstGeom prst="ellipse">
            <a:avLst/>
          </a:prstGeom>
          <a:solidFill>
            <a:schemeClr val="accent1"/>
          </a:solidFill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8893080" y="3333240"/>
            <a:ext cx="56520" cy="56520"/>
          </a:xfrm>
          <a:prstGeom prst="ellipse">
            <a:avLst/>
          </a:prstGeom>
          <a:solidFill>
            <a:schemeClr val="accent1"/>
          </a:solidFill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8771400" y="4923720"/>
            <a:ext cx="95400" cy="95040"/>
          </a:xfrm>
          <a:prstGeom prst="ellipse">
            <a:avLst/>
          </a:prstGeom>
          <a:solidFill>
            <a:schemeClr val="accent1"/>
          </a:solidFill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2386440" y="507960"/>
            <a:ext cx="95400" cy="95040"/>
          </a:xfrm>
          <a:prstGeom prst="ellipse">
            <a:avLst/>
          </a:prstGeom>
          <a:solidFill>
            <a:schemeClr val="accent1"/>
          </a:solidFill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479520" y="2703960"/>
            <a:ext cx="95400" cy="95040"/>
          </a:xfrm>
          <a:prstGeom prst="ellipse">
            <a:avLst/>
          </a:prstGeom>
          <a:solidFill>
            <a:schemeClr val="accent1"/>
          </a:solidFill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261720" y="642960"/>
            <a:ext cx="95400" cy="95040"/>
          </a:xfrm>
          <a:prstGeom prst="ellipse">
            <a:avLst/>
          </a:prstGeom>
          <a:solidFill>
            <a:schemeClr val="accent1"/>
          </a:solidFill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507240" y="1080720"/>
            <a:ext cx="191520" cy="191160"/>
          </a:xfrm>
          <a:prstGeom prst="ellipse">
            <a:avLst/>
          </a:prstGeom>
          <a:noFill/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8313840" y="3625200"/>
            <a:ext cx="143280" cy="142920"/>
          </a:xfrm>
          <a:prstGeom prst="ellipse">
            <a:avLst/>
          </a:prstGeom>
          <a:noFill/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8883000" y="4186800"/>
            <a:ext cx="143280" cy="142920"/>
          </a:xfrm>
          <a:prstGeom prst="ellipse">
            <a:avLst/>
          </a:prstGeom>
          <a:noFill/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158400" y="1596600"/>
            <a:ext cx="56520" cy="56520"/>
          </a:xfrm>
          <a:prstGeom prst="ellipse">
            <a:avLst/>
          </a:prstGeom>
          <a:solidFill>
            <a:schemeClr val="accent1"/>
          </a:solidFill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1396440" y="226440"/>
            <a:ext cx="191520" cy="191160"/>
          </a:xfrm>
          <a:prstGeom prst="ellipse">
            <a:avLst/>
          </a:prstGeom>
          <a:noFill/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617400" y="2000520"/>
            <a:ext cx="56520" cy="56520"/>
          </a:xfrm>
          <a:prstGeom prst="ellipse">
            <a:avLst/>
          </a:prstGeom>
          <a:solidFill>
            <a:schemeClr val="accent1"/>
          </a:solidFill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3425400" y="387720"/>
            <a:ext cx="56520" cy="56520"/>
          </a:xfrm>
          <a:prstGeom prst="ellipse">
            <a:avLst/>
          </a:prstGeom>
          <a:solidFill>
            <a:schemeClr val="accent1"/>
          </a:solidFill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8013960" y="4567680"/>
            <a:ext cx="191520" cy="191160"/>
          </a:xfrm>
          <a:prstGeom prst="ellipse">
            <a:avLst/>
          </a:prstGeom>
          <a:noFill/>
          <a:ln w="1908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PlaceHolder 1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30;p4" descr=""/>
          <p:cNvPicPr/>
          <p:nvPr/>
        </p:nvPicPr>
        <p:blipFill>
          <a:blip r:embed="rId3"/>
          <a:srcRect l="18" t="0" r="18" b="0"/>
          <a:stretch/>
        </p:blipFill>
        <p:spPr>
          <a:xfrm rot="10800000">
            <a:off x="27426960" y="20575440"/>
            <a:ext cx="9139680" cy="514332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3839760" y="783000"/>
            <a:ext cx="146340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4163040" y="805680"/>
            <a:ext cx="816840" cy="818640"/>
          </a:xfrm>
          <a:prstGeom prst="ellipse">
            <a:avLst/>
          </a:prstGeom>
          <a:noFill/>
          <a:ln cap="rnd" w="9360">
            <a:solidFill>
              <a:srgbClr val="cfd8dc"/>
            </a:solidFill>
            <a:custDash>
              <a:ds d="8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4286520" y="929880"/>
            <a:ext cx="569520" cy="570960"/>
          </a:xfrm>
          <a:prstGeom prst="ellipse">
            <a:avLst/>
          </a:prstGeom>
          <a:noFill/>
          <a:ln w="1908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"/>
          <p:cNvSpPr/>
          <p:nvPr/>
        </p:nvSpPr>
        <p:spPr>
          <a:xfrm>
            <a:off x="3750480" y="390240"/>
            <a:ext cx="531000" cy="53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 rot="10800000">
            <a:off x="4989240" y="1544040"/>
            <a:ext cx="208080" cy="36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6"/>
          <p:cNvSpPr/>
          <p:nvPr/>
        </p:nvSpPr>
        <p:spPr>
          <a:xfrm flipH="1" rot="10800000">
            <a:off x="5743080" y="1774440"/>
            <a:ext cx="345960" cy="47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jpe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642600"/>
            <a:ext cx="9143280" cy="38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Internet of blockchains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Ethereum 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vs.</a:t>
            </a:r>
            <a:r>
              <a:rPr b="1" lang="en-US" sz="48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 </a:t>
            </a:r>
            <a:r>
              <a:rPr b="1" lang="en-US" sz="4800" spc="-1" strike="noStrike">
                <a:solidFill>
                  <a:srgbClr val="e6007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Polkadot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Kusama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Canary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Real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Testing ground for the parachain projects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Slowly evolving into its own direction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27" name="Obrázek 2" descr=""/>
          <p:cNvPicPr/>
          <p:nvPr/>
        </p:nvPicPr>
        <p:blipFill>
          <a:blip r:embed="rId2"/>
          <a:stretch/>
        </p:blipFill>
        <p:spPr>
          <a:xfrm>
            <a:off x="2295360" y="2622600"/>
            <a:ext cx="4928040" cy="221184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Polkadot &amp; EVM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786240" y="126216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Parachains dedicated to the EVM compatibility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Moonbeam (Moonriver)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Astar (Shiden)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32" name="Obrázek 2" descr=""/>
          <p:cNvPicPr/>
          <p:nvPr/>
        </p:nvPicPr>
        <p:blipFill>
          <a:blip r:embed="rId2"/>
          <a:srcRect l="19251" t="0" r="18755" b="0"/>
          <a:stretch/>
        </p:blipFill>
        <p:spPr>
          <a:xfrm>
            <a:off x="3467520" y="2757240"/>
            <a:ext cx="2201400" cy="1997280"/>
          </a:xfrm>
          <a:prstGeom prst="rect">
            <a:avLst/>
          </a:prstGeom>
          <a:ln>
            <a:noFill/>
          </a:ln>
        </p:spPr>
      </p:pic>
      <p:pic>
        <p:nvPicPr>
          <p:cNvPr id="233" name="Obrázek 5" descr=""/>
          <p:cNvPicPr/>
          <p:nvPr/>
        </p:nvPicPr>
        <p:blipFill>
          <a:blip r:embed="rId3"/>
          <a:stretch/>
        </p:blipFill>
        <p:spPr>
          <a:xfrm>
            <a:off x="4023360" y="1645920"/>
            <a:ext cx="261000" cy="261000"/>
          </a:xfrm>
          <a:prstGeom prst="rect">
            <a:avLst/>
          </a:prstGeom>
          <a:ln>
            <a:noFill/>
          </a:ln>
        </p:spPr>
      </p:pic>
      <p:pic>
        <p:nvPicPr>
          <p:cNvPr id="234" name="Obrázek 11" descr=""/>
          <p:cNvPicPr/>
          <p:nvPr/>
        </p:nvPicPr>
        <p:blipFill>
          <a:blip r:embed="rId4"/>
          <a:srcRect l="50015" t="0" r="9337" b="30163"/>
          <a:stretch/>
        </p:blipFill>
        <p:spPr>
          <a:xfrm>
            <a:off x="3036600" y="1899360"/>
            <a:ext cx="254880" cy="24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Moonbeam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100% EVM compatibility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On-chain governance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Publish-Subscribe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Staking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39" name="Obrázek 5" descr=""/>
          <p:cNvPicPr/>
          <p:nvPr/>
        </p:nvPicPr>
        <p:blipFill>
          <a:blip r:embed="rId2"/>
          <a:stretch/>
        </p:blipFill>
        <p:spPr>
          <a:xfrm>
            <a:off x="2401920" y="425160"/>
            <a:ext cx="630360" cy="63036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3"/>
          <a:stretch/>
        </p:blipFill>
        <p:spPr>
          <a:xfrm>
            <a:off x="3200400" y="2377440"/>
            <a:ext cx="5162040" cy="258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Partnerships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Strong hype around the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Many partners already on-boarded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Ocean, Band, Lido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SushiSwap coming to Moonriver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1097280" y="2519280"/>
            <a:ext cx="6990840" cy="260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973160" y="800280"/>
            <a:ext cx="5276880" cy="8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250,000,000$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973160" y="1373040"/>
            <a:ext cx="5276880" cy="4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Already locked within the ecosystem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1973160" y="3429360"/>
            <a:ext cx="5276880" cy="8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2 months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1973160" y="4002120"/>
            <a:ext cx="5276880" cy="4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Since the launch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1973160" y="2115000"/>
            <a:ext cx="5276880" cy="8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20,000+ 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1973160" y="2687760"/>
            <a:ext cx="5276880" cy="4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Transactions every day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7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Obrázek 8" descr=""/>
          <p:cNvPicPr/>
          <p:nvPr/>
        </p:nvPicPr>
        <p:blipFill>
          <a:blip r:embed="rId2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Astar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100% EVM compatibility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Rust smart contracts (contracts common-good parachain)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Layer2 scaling support (Rollups and Plasma)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dApp staking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58" name="Obrázek 2" descr=""/>
          <p:cNvPicPr/>
          <p:nvPr/>
        </p:nvPicPr>
        <p:blipFill>
          <a:blip r:embed="rId2"/>
          <a:srcRect l="50015" t="0" r="9337" b="30163"/>
          <a:stretch/>
        </p:blipFill>
        <p:spPr>
          <a:xfrm>
            <a:off x="1592640" y="399240"/>
            <a:ext cx="730800" cy="70164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3"/>
          <a:stretch/>
        </p:blipFill>
        <p:spPr>
          <a:xfrm>
            <a:off x="674280" y="2560320"/>
            <a:ext cx="7189200" cy="246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dApp staking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Users don’t nominate validators but dApps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50% of block reward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Basic income for developers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2377440" y="2289240"/>
            <a:ext cx="4446360" cy="285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Composable Finance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Connecting L2 protocols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Various option for communication with L1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Experimental stable coin deployed on multiple L2 solutions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1920240" y="2298960"/>
            <a:ext cx="5026320" cy="263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Current status &amp; future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Kusama already running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Auctions on Polkadot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Further optimizations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3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3927240" y="1725840"/>
            <a:ext cx="4759200" cy="310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The 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1214280" y="1159560"/>
            <a:ext cx="6557760" cy="369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880240" y="2562120"/>
            <a:ext cx="1380600" cy="1364400"/>
          </a:xfrm>
          <a:prstGeom prst="ellipse">
            <a:avLst/>
          </a:prstGeom>
          <a:noFill/>
          <a:ln cap="rnd" w="9360">
            <a:solidFill>
              <a:srgbClr val="cfd8dc"/>
            </a:solidFill>
            <a:custDash>
              <a:ds d="800000" sp="6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1637640" y="592920"/>
            <a:ext cx="5641200" cy="11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"/>
          <p:cNvSpPr/>
          <p:nvPr/>
        </p:nvSpPr>
        <p:spPr>
          <a:xfrm>
            <a:off x="1637640" y="1563840"/>
            <a:ext cx="564120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Petr Menšík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1637640" y="2388240"/>
            <a:ext cx="5585760" cy="246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In crypto since 2017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Founder of </a:t>
            </a:r>
            <a:r>
              <a:rPr b="1" lang="en-US" sz="20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Polkadotters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Polkadotters1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Polkadot CZ/SK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6694920" y="3933720"/>
            <a:ext cx="213480" cy="85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6"/>
          <p:cNvSpPr/>
          <p:nvPr/>
        </p:nvSpPr>
        <p:spPr>
          <a:xfrm>
            <a:off x="7059960" y="3727440"/>
            <a:ext cx="393120" cy="52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7"/>
          <p:cNvSpPr/>
          <p:nvPr/>
        </p:nvSpPr>
        <p:spPr>
          <a:xfrm>
            <a:off x="7224120" y="3502080"/>
            <a:ext cx="751320" cy="46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cfd8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8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" name="Obrázek 2" descr=""/>
          <p:cNvPicPr/>
          <p:nvPr/>
        </p:nvPicPr>
        <p:blipFill>
          <a:blip r:embed="rId2"/>
          <a:stretch/>
        </p:blipFill>
        <p:spPr>
          <a:xfrm>
            <a:off x="5630760" y="1589760"/>
            <a:ext cx="1235880" cy="1926360"/>
          </a:xfrm>
          <a:prstGeom prst="rect">
            <a:avLst/>
          </a:prstGeom>
          <a:ln>
            <a:noFill/>
          </a:ln>
        </p:spPr>
      </p:pic>
      <p:pic>
        <p:nvPicPr>
          <p:cNvPr id="176" name="Obrázek 4" descr=""/>
          <p:cNvPicPr/>
          <p:nvPr/>
        </p:nvPicPr>
        <p:blipFill>
          <a:blip r:embed="rId3"/>
          <a:stretch/>
        </p:blipFill>
        <p:spPr>
          <a:xfrm>
            <a:off x="3290760" y="3229920"/>
            <a:ext cx="408960" cy="297000"/>
          </a:xfrm>
          <a:prstGeom prst="rect">
            <a:avLst/>
          </a:prstGeom>
          <a:ln>
            <a:noFill/>
          </a:ln>
        </p:spPr>
      </p:pic>
      <p:pic>
        <p:nvPicPr>
          <p:cNvPr id="177" name="Obrázek 6" descr=""/>
          <p:cNvPicPr/>
          <p:nvPr/>
        </p:nvPicPr>
        <p:blipFill>
          <a:blip r:embed="rId4"/>
          <a:stretch/>
        </p:blipFill>
        <p:spPr>
          <a:xfrm>
            <a:off x="3726000" y="3619080"/>
            <a:ext cx="297000" cy="297000"/>
          </a:xfrm>
          <a:prstGeom prst="rect">
            <a:avLst/>
          </a:prstGeom>
          <a:ln>
            <a:noFill/>
          </a:ln>
        </p:spPr>
      </p:pic>
      <p:pic>
        <p:nvPicPr>
          <p:cNvPr id="178" name="Obrázek 17" descr=""/>
          <p:cNvPicPr/>
          <p:nvPr/>
        </p:nvPicPr>
        <p:blipFill>
          <a:blip r:embed="rId5"/>
          <a:stretch/>
        </p:blipFill>
        <p:spPr>
          <a:xfrm>
            <a:off x="5092920" y="2806920"/>
            <a:ext cx="393120" cy="393120"/>
          </a:xfrm>
          <a:prstGeom prst="rect">
            <a:avLst/>
          </a:prstGeom>
          <a:ln>
            <a:noFill/>
          </a:ln>
        </p:spPr>
      </p:pic>
      <p:pic>
        <p:nvPicPr>
          <p:cNvPr id="179" name="Obrázek 8" descr=""/>
          <p:cNvPicPr/>
          <p:nvPr/>
        </p:nvPicPr>
        <p:blipFill>
          <a:blip r:embed="rId6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685800" y="516600"/>
            <a:ext cx="7771320" cy="115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Thanks!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85800" y="1639800"/>
            <a:ext cx="659268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Any questions?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685800" y="2464560"/>
            <a:ext cx="5851440" cy="246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You can find me at: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polkadotters@protonmail.com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4" name="Obrázek 5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Why Web 3.0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Users no longer own their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Black box algorithms control our lives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Internet and financial system is completely permissioned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Obrázek 5" descr=""/>
          <p:cNvPicPr/>
          <p:nvPr/>
        </p:nvPicPr>
        <p:blipFill>
          <a:blip r:embed="rId1"/>
          <a:stretch/>
        </p:blipFill>
        <p:spPr>
          <a:xfrm>
            <a:off x="7976160" y="13248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184" name="Obrázek 2" descr=""/>
          <p:cNvPicPr/>
          <p:nvPr/>
        </p:nvPicPr>
        <p:blipFill>
          <a:blip r:embed="rId2"/>
          <a:srcRect l="0" t="0" r="0" b="28192"/>
          <a:stretch/>
        </p:blipFill>
        <p:spPr>
          <a:xfrm>
            <a:off x="1828800" y="2651760"/>
            <a:ext cx="5346000" cy="21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215360" y="1723680"/>
            <a:ext cx="671220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The future of decentralized internet is multichain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	</a:t>
            </a: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	</a:t>
            </a: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	</a:t>
            </a: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	</a:t>
            </a: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	</a:t>
            </a: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 </a:t>
            </a: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Web3 Foundation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0" y="4749840"/>
            <a:ext cx="914292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Obrázek 7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What is Polkadot and how does it help?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Built with Ethereum compatibility in mind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Platform for blockchain development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Support for bridges to other ecosystems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On-chain governance from the very beginning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Forkless upgrades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192" name="Obrázek 2" descr=""/>
          <p:cNvPicPr/>
          <p:nvPr/>
        </p:nvPicPr>
        <p:blipFill>
          <a:blip r:embed="rId2"/>
          <a:srcRect l="0" t="0" r="0" b="7177"/>
          <a:stretch/>
        </p:blipFill>
        <p:spPr>
          <a:xfrm>
            <a:off x="3017520" y="2651760"/>
            <a:ext cx="3172320" cy="238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Parachains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Parachain vs Relay chain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Shared 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Independent economy and fee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Built by Substrate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197" name="Obrázek 2" descr=""/>
          <p:cNvPicPr/>
          <p:nvPr/>
        </p:nvPicPr>
        <p:blipFill>
          <a:blip r:embed="rId2"/>
          <a:srcRect l="0" t="19643" r="0" b="0"/>
          <a:stretch/>
        </p:blipFill>
        <p:spPr>
          <a:xfrm>
            <a:off x="3985200" y="2720880"/>
            <a:ext cx="3990600" cy="242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Parachains examples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Phala Network, HydraDX, Astar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Evolution from simple smart contracts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TEE data privacy technology as an examplee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02" name="Obrázek 5" descr=""/>
          <p:cNvPicPr/>
          <p:nvPr/>
        </p:nvPicPr>
        <p:blipFill>
          <a:blip r:embed="rId2"/>
          <a:stretch/>
        </p:blipFill>
        <p:spPr>
          <a:xfrm>
            <a:off x="1188720" y="2642040"/>
            <a:ext cx="3291480" cy="2661120"/>
          </a:xfrm>
          <a:prstGeom prst="rect">
            <a:avLst/>
          </a:prstGeom>
          <a:ln>
            <a:noFill/>
          </a:ln>
        </p:spPr>
      </p:pic>
      <p:pic>
        <p:nvPicPr>
          <p:cNvPr id="203" name="Obrázek 7" descr=""/>
          <p:cNvPicPr/>
          <p:nvPr/>
        </p:nvPicPr>
        <p:blipFill>
          <a:blip r:embed="rId3"/>
          <a:stretch/>
        </p:blipFill>
        <p:spPr>
          <a:xfrm>
            <a:off x="7790040" y="3160800"/>
            <a:ext cx="359280" cy="359280"/>
          </a:xfrm>
          <a:prstGeom prst="rect">
            <a:avLst/>
          </a:prstGeom>
          <a:ln>
            <a:noFill/>
          </a:ln>
        </p:spPr>
      </p:pic>
      <p:pic>
        <p:nvPicPr>
          <p:cNvPr id="204" name="Obrázek 8" descr=""/>
          <p:cNvPicPr/>
          <p:nvPr/>
        </p:nvPicPr>
        <p:blipFill>
          <a:blip r:embed="rId4"/>
          <a:srcRect l="54409" t="29999" r="24632" b="27068"/>
          <a:stretch/>
        </p:blipFill>
        <p:spPr>
          <a:xfrm>
            <a:off x="6708240" y="2833920"/>
            <a:ext cx="359280" cy="439920"/>
          </a:xfrm>
          <a:prstGeom prst="rect">
            <a:avLst/>
          </a:prstGeom>
          <a:ln>
            <a:noFill/>
          </a:ln>
        </p:spPr>
      </p:pic>
      <p:pic>
        <p:nvPicPr>
          <p:cNvPr id="205" name="Obrázek 9" descr=""/>
          <p:cNvPicPr/>
          <p:nvPr/>
        </p:nvPicPr>
        <p:blipFill>
          <a:blip r:embed="rId5"/>
          <a:stretch/>
        </p:blipFill>
        <p:spPr>
          <a:xfrm>
            <a:off x="6348240" y="4284720"/>
            <a:ext cx="359280" cy="359280"/>
          </a:xfrm>
          <a:prstGeom prst="rect">
            <a:avLst/>
          </a:prstGeom>
          <a:ln>
            <a:noFill/>
          </a:ln>
        </p:spPr>
      </p:pic>
      <p:pic>
        <p:nvPicPr>
          <p:cNvPr id="206" name="Obrázek 10" descr=""/>
          <p:cNvPicPr/>
          <p:nvPr/>
        </p:nvPicPr>
        <p:blipFill>
          <a:blip r:embed="rId6"/>
          <a:srcRect l="1275" t="1188" r="69528" b="27947"/>
          <a:stretch/>
        </p:blipFill>
        <p:spPr>
          <a:xfrm>
            <a:off x="7777080" y="4147200"/>
            <a:ext cx="359280" cy="361800"/>
          </a:xfrm>
          <a:prstGeom prst="rect">
            <a:avLst/>
          </a:prstGeom>
          <a:ln w="63360">
            <a:noFill/>
          </a:ln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7" name="Obrázek 11" descr=""/>
          <p:cNvPicPr/>
          <p:nvPr/>
        </p:nvPicPr>
        <p:blipFill>
          <a:blip r:embed="rId7"/>
          <a:stretch/>
        </p:blipFill>
        <p:spPr>
          <a:xfrm>
            <a:off x="7346160" y="4635360"/>
            <a:ext cx="359280" cy="359280"/>
          </a:xfrm>
          <a:prstGeom prst="rect">
            <a:avLst/>
          </a:prstGeom>
          <a:ln>
            <a:noFill/>
          </a:ln>
        </p:spPr>
      </p:pic>
      <p:pic>
        <p:nvPicPr>
          <p:cNvPr id="208" name="Obrázek 12" descr=""/>
          <p:cNvPicPr/>
          <p:nvPr/>
        </p:nvPicPr>
        <p:blipFill>
          <a:blip r:embed="rId8"/>
          <a:stretch/>
        </p:blipFill>
        <p:spPr>
          <a:xfrm>
            <a:off x="7257240" y="2813760"/>
            <a:ext cx="359280" cy="359280"/>
          </a:xfrm>
          <a:prstGeom prst="rect">
            <a:avLst/>
          </a:prstGeom>
          <a:ln>
            <a:noFill/>
          </a:ln>
        </p:spPr>
      </p:pic>
      <p:pic>
        <p:nvPicPr>
          <p:cNvPr id="209" name="Obrázek 13" descr=""/>
          <p:cNvPicPr/>
          <p:nvPr/>
        </p:nvPicPr>
        <p:blipFill>
          <a:blip r:embed="rId9"/>
          <a:stretch/>
        </p:blipFill>
        <p:spPr>
          <a:xfrm>
            <a:off x="6128280" y="3799080"/>
            <a:ext cx="359280" cy="359280"/>
          </a:xfrm>
          <a:prstGeom prst="rect">
            <a:avLst/>
          </a:prstGeom>
          <a:ln>
            <a:noFill/>
          </a:ln>
        </p:spPr>
      </p:pic>
      <p:pic>
        <p:nvPicPr>
          <p:cNvPr id="210" name="Obrázek 14" descr=""/>
          <p:cNvPicPr/>
          <p:nvPr/>
        </p:nvPicPr>
        <p:blipFill>
          <a:blip r:embed="rId10"/>
          <a:stretch/>
        </p:blipFill>
        <p:spPr>
          <a:xfrm>
            <a:off x="7914960" y="3592080"/>
            <a:ext cx="359280" cy="359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1" name="Obrázek 15" descr=""/>
          <p:cNvPicPr/>
          <p:nvPr/>
        </p:nvPicPr>
        <p:blipFill>
          <a:blip r:embed="rId11"/>
          <a:stretch/>
        </p:blipFill>
        <p:spPr>
          <a:xfrm>
            <a:off x="6262560" y="3181320"/>
            <a:ext cx="359280" cy="361080"/>
          </a:xfrm>
          <a:prstGeom prst="rect">
            <a:avLst/>
          </a:prstGeom>
          <a:ln>
            <a:noFill/>
          </a:ln>
        </p:spPr>
      </p:pic>
      <p:pic>
        <p:nvPicPr>
          <p:cNvPr id="212" name="Obrázek 16" descr=""/>
          <p:cNvPicPr/>
          <p:nvPr/>
        </p:nvPicPr>
        <p:blipFill>
          <a:blip r:embed="rId12"/>
          <a:stretch/>
        </p:blipFill>
        <p:spPr>
          <a:xfrm>
            <a:off x="6728040" y="4537080"/>
            <a:ext cx="359280" cy="36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Auctions &amp; Crowdloans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Parachain slots are limited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Candle auction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Crowdloan as a token distribution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Other parachain types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1280160" y="2634120"/>
            <a:ext cx="6528600" cy="230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786240" y="308160"/>
            <a:ext cx="757080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91ea"/>
                </a:solidFill>
                <a:uFill>
                  <a:solidFill>
                    <a:srgbClr val="ffffff"/>
                  </a:solidFill>
                </a:uFill>
                <a:latin typeface="Roboto Slab"/>
                <a:ea typeface="Roboto Slab"/>
              </a:rPr>
              <a:t>Governance &amp; forkless upgrades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786240" y="1261800"/>
            <a:ext cx="7570800" cy="357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Everything is voted on-chain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Multiple bodies (council, technical committee)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7980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b="0" lang="en-US" sz="1800" spc="-1" strike="noStrike">
                <a:solidFill>
                  <a:srgbClr val="26323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Anyone can propose changes and include them to the Polkadot chain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8404560" y="474984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Obrázek 4" descr=""/>
          <p:cNvPicPr/>
          <p:nvPr/>
        </p:nvPicPr>
        <p:blipFill>
          <a:blip r:embed="rId1"/>
          <a:stretch/>
        </p:blipFill>
        <p:spPr>
          <a:xfrm>
            <a:off x="7976160" y="124920"/>
            <a:ext cx="975960" cy="975960"/>
          </a:xfrm>
          <a:prstGeom prst="rect">
            <a:avLst/>
          </a:prstGeom>
          <a:ln>
            <a:noFill/>
          </a:ln>
        </p:spPr>
      </p:pic>
      <p:pic>
        <p:nvPicPr>
          <p:cNvPr id="222" name="Obrázek 2" descr=""/>
          <p:cNvPicPr/>
          <p:nvPr/>
        </p:nvPicPr>
        <p:blipFill>
          <a:blip r:embed="rId2"/>
          <a:srcRect l="0" t="18704" r="0" b="0"/>
          <a:stretch/>
        </p:blipFill>
        <p:spPr>
          <a:xfrm>
            <a:off x="4446720" y="3017520"/>
            <a:ext cx="3004560" cy="193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</TotalTime>
  <Application>LibreOffice/5.1.6.2$Linux_X86_64 LibreOffice_project/10m0$Build-2</Application>
  <Words>462</Words>
  <Paragraphs>134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2021-10-08T17:51:37Z</dcterms:modified>
  <cp:revision>8</cp:revision>
  <dc:subject/>
  <dc:title>Prezentace aplikace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Předvádění na obrazovce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23</vt:i4>
  </property>
</Properties>
</file>